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image" Target="../media/image-2-23.png"/><Relationship Id="rId24" Type="http://schemas.openxmlformats.org/officeDocument/2006/relationships/image" Target="../media/image-2-24.png"/><Relationship Id="rId25" Type="http://schemas.openxmlformats.org/officeDocument/2006/relationships/image" Target="../media/image-2-25.png"/><Relationship Id="rId26" Type="http://schemas.openxmlformats.org/officeDocument/2006/relationships/image" Target="../media/image-2-26.png"/><Relationship Id="rId27" Type="http://schemas.openxmlformats.org/officeDocument/2006/relationships/image" Target="../media/image-2-27.png"/><Relationship Id="rId28" Type="http://schemas.openxmlformats.org/officeDocument/2006/relationships/image" Target="../media/image-2-28.png"/><Relationship Id="rId29" Type="http://schemas.openxmlformats.org/officeDocument/2006/relationships/image" Target="../media/image-2-29.png"/><Relationship Id="rId30" Type="http://schemas.openxmlformats.org/officeDocument/2006/relationships/image" Target="../media/image-2-30.png"/><Relationship Id="rId31" Type="http://schemas.openxmlformats.org/officeDocument/2006/relationships/image" Target="../media/image-2-31.png"/><Relationship Id="rId32" Type="http://schemas.openxmlformats.org/officeDocument/2006/relationships/image" Target="../media/image-2-32.png"/><Relationship Id="rId33" Type="http://schemas.openxmlformats.org/officeDocument/2006/relationships/image" Target="../media/image-2-33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image" Target="../media/image-3-26.png"/><Relationship Id="rId27" Type="http://schemas.openxmlformats.org/officeDocument/2006/relationships/image" Target="../media/image-3-27.png"/><Relationship Id="rId28" Type="http://schemas.openxmlformats.org/officeDocument/2006/relationships/image" Target="../media/image-3-28.png"/><Relationship Id="rId29" Type="http://schemas.openxmlformats.org/officeDocument/2006/relationships/image" Target="../media/image-3-29.png"/><Relationship Id="rId30" Type="http://schemas.openxmlformats.org/officeDocument/2006/relationships/image" Target="../media/image-3-30.png"/><Relationship Id="rId31" Type="http://schemas.openxmlformats.org/officeDocument/2006/relationships/image" Target="../media/image-3-31.png"/><Relationship Id="rId32" Type="http://schemas.openxmlformats.org/officeDocument/2006/relationships/image" Target="../media/image-3-32.png"/><Relationship Id="rId33" Type="http://schemas.openxmlformats.org/officeDocument/2006/relationships/image" Target="../media/image-3-33.png"/><Relationship Id="rId34" Type="http://schemas.openxmlformats.org/officeDocument/2006/relationships/image" Target="../media/image-3-34.png"/><Relationship Id="rId35" Type="http://schemas.openxmlformats.org/officeDocument/2006/relationships/image" Target="../media/image-3-35.png"/><Relationship Id="rId36" Type="http://schemas.openxmlformats.org/officeDocument/2006/relationships/image" Target="../media/image-3-36.png"/><Relationship Id="rId37" Type="http://schemas.openxmlformats.org/officeDocument/2006/relationships/image" Target="../media/image-3-37.png"/><Relationship Id="rId38" Type="http://schemas.openxmlformats.org/officeDocument/2006/relationships/image" Target="../media/image-3-38.png"/><Relationship Id="rId39" Type="http://schemas.openxmlformats.org/officeDocument/2006/relationships/image" Target="../media/image-3-39.png"/><Relationship Id="rId40" Type="http://schemas.openxmlformats.org/officeDocument/2006/relationships/image" Target="../media/image-3-40.png"/><Relationship Id="rId41" Type="http://schemas.openxmlformats.org/officeDocument/2006/relationships/image" Target="../media/image-3-41.png"/><Relationship Id="rId42" Type="http://schemas.openxmlformats.org/officeDocument/2006/relationships/image" Target="../media/image-3-42.png"/><Relationship Id="rId43" Type="http://schemas.openxmlformats.org/officeDocument/2006/relationships/image" Target="../media/image-3-43.png"/><Relationship Id="rId44" Type="http://schemas.openxmlformats.org/officeDocument/2006/relationships/image" Target="../media/image-3-44.png"/><Relationship Id="rId45" Type="http://schemas.openxmlformats.org/officeDocument/2006/relationships/image" Target="../media/image-3-45.png"/><Relationship Id="rId46" Type="http://schemas.openxmlformats.org/officeDocument/2006/relationships/image" Target="../media/image-3-46.png"/><Relationship Id="rId47" Type="http://schemas.openxmlformats.org/officeDocument/2006/relationships/image" Target="../media/image-3-47.png"/><Relationship Id="rId48" Type="http://schemas.openxmlformats.org/officeDocument/2006/relationships/image" Target="../media/image-3-48.png"/><Relationship Id="rId49" Type="http://schemas.openxmlformats.org/officeDocument/2006/relationships/image" Target="../media/image-3-49.png"/><Relationship Id="rId50" Type="http://schemas.openxmlformats.org/officeDocument/2006/relationships/image" Target="../media/image-3-50.png"/><Relationship Id="rId51" Type="http://schemas.openxmlformats.org/officeDocument/2006/relationships/image" Target="../media/image-3-51.png"/><Relationship Id="rId52" Type="http://schemas.openxmlformats.org/officeDocument/2006/relationships/image" Target="../media/image-3-52.png"/><Relationship Id="rId53" Type="http://schemas.openxmlformats.org/officeDocument/2006/relationships/image" Target="../media/image-3-53.png"/><Relationship Id="rId54" Type="http://schemas.openxmlformats.org/officeDocument/2006/relationships/slideLayout" Target="../slideLayouts/slideLayout1.xml"/><Relationship Id="rId5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image" Target="../media/image-4-24.png"/><Relationship Id="rId25" Type="http://schemas.openxmlformats.org/officeDocument/2006/relationships/image" Target="../media/image-4-25.png"/><Relationship Id="rId26" Type="http://schemas.openxmlformats.org/officeDocument/2006/relationships/image" Target="../media/image-4-26.png"/><Relationship Id="rId27" Type="http://schemas.openxmlformats.org/officeDocument/2006/relationships/image" Target="../media/image-4-27.png"/><Relationship Id="rId28" Type="http://schemas.openxmlformats.org/officeDocument/2006/relationships/image" Target="../media/image-4-28.png"/><Relationship Id="rId29" Type="http://schemas.openxmlformats.org/officeDocument/2006/relationships/image" Target="../media/image-4-29.png"/><Relationship Id="rId30" Type="http://schemas.openxmlformats.org/officeDocument/2006/relationships/image" Target="../media/image-4-30.png"/><Relationship Id="rId31" Type="http://schemas.openxmlformats.org/officeDocument/2006/relationships/image" Target="../media/image-4-31.png"/><Relationship Id="rId32" Type="http://schemas.openxmlformats.org/officeDocument/2006/relationships/image" Target="../media/image-4-32.png"/><Relationship Id="rId33" Type="http://schemas.openxmlformats.org/officeDocument/2006/relationships/image" Target="../media/image-4-33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29.png"/><Relationship Id="rId30" Type="http://schemas.openxmlformats.org/officeDocument/2006/relationships/image" Target="../media/image-5-30.png"/><Relationship Id="rId31" Type="http://schemas.openxmlformats.org/officeDocument/2006/relationships/image" Target="../media/image-5-31.png"/><Relationship Id="rId32" Type="http://schemas.openxmlformats.org/officeDocument/2006/relationships/image" Target="../media/image-5-32.png"/><Relationship Id="rId33" Type="http://schemas.openxmlformats.org/officeDocument/2006/relationships/image" Target="../media/image-5-33.png"/><Relationship Id="rId34" Type="http://schemas.openxmlformats.org/officeDocument/2006/relationships/image" Target="../media/image-5-34.png"/><Relationship Id="rId35" Type="http://schemas.openxmlformats.org/officeDocument/2006/relationships/image" Target="../media/image-5-35.png"/><Relationship Id="rId36" Type="http://schemas.openxmlformats.org/officeDocument/2006/relationships/image" Target="../media/image-5-36.png"/><Relationship Id="rId37" Type="http://schemas.openxmlformats.org/officeDocument/2006/relationships/image" Target="../media/image-5-37.png"/><Relationship Id="rId38" Type="http://schemas.openxmlformats.org/officeDocument/2006/relationships/image" Target="../media/image-5-38.png"/><Relationship Id="rId39" Type="http://schemas.openxmlformats.org/officeDocument/2006/relationships/image" Target="../media/image-5-39.png"/><Relationship Id="rId40" Type="http://schemas.openxmlformats.org/officeDocument/2006/relationships/image" Target="../media/image-5-40.png"/><Relationship Id="rId41" Type="http://schemas.openxmlformats.org/officeDocument/2006/relationships/image" Target="../media/image-5-41.png"/><Relationship Id="rId42" Type="http://schemas.openxmlformats.org/officeDocument/2006/relationships/image" Target="../media/image-5-42.png"/><Relationship Id="rId43" Type="http://schemas.openxmlformats.org/officeDocument/2006/relationships/image" Target="../media/image-5-43.png"/><Relationship Id="rId44" Type="http://schemas.openxmlformats.org/officeDocument/2006/relationships/image" Target="../media/image-5-44.png"/><Relationship Id="rId45" Type="http://schemas.openxmlformats.org/officeDocument/2006/relationships/image" Target="../media/image-5-45.png"/><Relationship Id="rId46" Type="http://schemas.openxmlformats.org/officeDocument/2006/relationships/image" Target="../media/image-5-46.png"/><Relationship Id="rId47" Type="http://schemas.openxmlformats.org/officeDocument/2006/relationships/image" Target="../media/image-5-47.png"/><Relationship Id="rId48" Type="http://schemas.openxmlformats.org/officeDocument/2006/relationships/image" Target="../media/image-5-48.png"/><Relationship Id="rId49" Type="http://schemas.openxmlformats.org/officeDocument/2006/relationships/image" Target="../media/image-5-49.png"/><Relationship Id="rId50" Type="http://schemas.openxmlformats.org/officeDocument/2006/relationships/image" Target="../media/image-5-50.png"/><Relationship Id="rId51" Type="http://schemas.openxmlformats.org/officeDocument/2006/relationships/image" Target="../media/image-5-51.png"/><Relationship Id="rId52" Type="http://schemas.openxmlformats.org/officeDocument/2006/relationships/image" Target="../media/image-5-52.png"/><Relationship Id="rId53" Type="http://schemas.openxmlformats.org/officeDocument/2006/relationships/slideLayout" Target="../slideLayouts/slideLayout1.xml"/><Relationship Id="rId5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47675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0" y="952500"/>
            <a:ext cx="1428750" cy="1905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825" y="723900"/>
            <a:ext cx="514350" cy="457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625" y="2800350"/>
            <a:ext cx="1428750" cy="571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0250" y="4152900"/>
            <a:ext cx="2438400" cy="1143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5150" y="43053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050" y="4638675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800" y="4152900"/>
            <a:ext cx="2438400" cy="1143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3125" y="430530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7600" y="4638675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3350" y="4152900"/>
            <a:ext cx="2438400" cy="1143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2538" y="4305300"/>
            <a:ext cx="200025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09600" y="1428750"/>
            <a:ext cx="109728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spc="-90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University Library Management System</a:t>
            </a:r>
            <a:endParaRPr lang="en-US" sz="4500" dirty="0"/>
          </a:p>
        </p:txBody>
      </p:sp>
      <p:sp>
        <p:nvSpPr>
          <p:cNvPr id="18" name="Text 1"/>
          <p:cNvSpPr/>
          <p:nvPr/>
        </p:nvSpPr>
        <p:spPr>
          <a:xfrm>
            <a:off x="2438400" y="3086100"/>
            <a:ext cx="731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Comprehensive Three-Tier Client-Server Application for Modern Academic Library Operations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939290" y="4686300"/>
            <a:ext cx="2560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Presentation Tier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939290" y="4953000"/>
            <a:ext cx="25603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Web, Mobile, Staff Apps</a:t>
            </a:r>
            <a:endParaRPr lang="en-US" sz="1050" dirty="0"/>
          </a:p>
        </p:txBody>
      </p:sp>
      <p:sp>
        <p:nvSpPr>
          <p:cNvPr id="21" name="Text 4"/>
          <p:cNvSpPr/>
          <p:nvPr/>
        </p:nvSpPr>
        <p:spPr>
          <a:xfrm>
            <a:off x="4815840" y="4686300"/>
            <a:ext cx="2560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 Tier</a:t>
            </a:r>
            <a:endParaRPr lang="en-US" sz="1350" dirty="0"/>
          </a:p>
        </p:txBody>
      </p:sp>
      <p:sp>
        <p:nvSpPr>
          <p:cNvPr id="22" name="Text 5"/>
          <p:cNvSpPr/>
          <p:nvPr/>
        </p:nvSpPr>
        <p:spPr>
          <a:xfrm>
            <a:off x="4815840" y="4953000"/>
            <a:ext cx="25603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Business Logic Server</a:t>
            </a:r>
            <a:endParaRPr lang="en-US" sz="1050" dirty="0"/>
          </a:p>
        </p:txBody>
      </p:sp>
      <p:sp>
        <p:nvSpPr>
          <p:cNvPr id="23" name="Text 6"/>
          <p:cNvSpPr/>
          <p:nvPr/>
        </p:nvSpPr>
        <p:spPr>
          <a:xfrm>
            <a:off x="7905750" y="4686300"/>
            <a:ext cx="213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Tier</a:t>
            </a:r>
            <a:endParaRPr lang="en-US" sz="1350" dirty="0"/>
          </a:p>
        </p:txBody>
      </p:sp>
      <p:sp>
        <p:nvSpPr>
          <p:cNvPr id="24" name="Text 7"/>
          <p:cNvSpPr/>
          <p:nvPr/>
        </p:nvSpPr>
        <p:spPr>
          <a:xfrm>
            <a:off x="7692390" y="4953000"/>
            <a:ext cx="25603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PostgreSQL, File Storage</a:t>
            </a:r>
            <a:endParaRPr lang="en-US" sz="1050" dirty="0"/>
          </a:p>
        </p:txBody>
      </p:sp>
      <p:sp>
        <p:nvSpPr>
          <p:cNvPr id="25" name="Text 8"/>
          <p:cNvSpPr/>
          <p:nvPr/>
        </p:nvSpPr>
        <p:spPr>
          <a:xfrm>
            <a:off x="3891692" y="5600700"/>
            <a:ext cx="15253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500K+</a:t>
            </a:r>
            <a:endParaRPr lang="en-US" sz="2250" dirty="0"/>
          </a:p>
        </p:txBody>
      </p:sp>
      <p:sp>
        <p:nvSpPr>
          <p:cNvPr id="26" name="Text 9"/>
          <p:cNvSpPr/>
          <p:nvPr/>
        </p:nvSpPr>
        <p:spPr>
          <a:xfrm>
            <a:off x="3891692" y="5943600"/>
            <a:ext cx="152536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Books &amp; Resources</a:t>
            </a:r>
            <a:endParaRPr lang="en-US" sz="1050" dirty="0"/>
          </a:p>
        </p:txBody>
      </p:sp>
      <p:sp>
        <p:nvSpPr>
          <p:cNvPr id="27" name="Text 10"/>
          <p:cNvSpPr/>
          <p:nvPr/>
        </p:nvSpPr>
        <p:spPr>
          <a:xfrm>
            <a:off x="5661288" y="5600700"/>
            <a:ext cx="103030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50K+</a:t>
            </a:r>
            <a:endParaRPr lang="en-US" sz="2250" dirty="0"/>
          </a:p>
        </p:txBody>
      </p:sp>
      <p:sp>
        <p:nvSpPr>
          <p:cNvPr id="28" name="Text 11"/>
          <p:cNvSpPr/>
          <p:nvPr/>
        </p:nvSpPr>
        <p:spPr>
          <a:xfrm>
            <a:off x="5747147" y="5943600"/>
            <a:ext cx="85858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Users</a:t>
            </a:r>
            <a:endParaRPr lang="en-US" sz="1050" dirty="0"/>
          </a:p>
        </p:txBody>
      </p:sp>
      <p:sp>
        <p:nvSpPr>
          <p:cNvPr id="29" name="Text 12"/>
          <p:cNvSpPr/>
          <p:nvPr/>
        </p:nvSpPr>
        <p:spPr>
          <a:xfrm>
            <a:off x="7062936" y="5600700"/>
            <a:ext cx="111010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2250" dirty="0"/>
          </a:p>
        </p:txBody>
      </p:sp>
      <p:sp>
        <p:nvSpPr>
          <p:cNvPr id="30" name="Text 13"/>
          <p:cNvSpPr/>
          <p:nvPr/>
        </p:nvSpPr>
        <p:spPr>
          <a:xfrm>
            <a:off x="6951925" y="5943600"/>
            <a:ext cx="133213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Tier Architecture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47675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38200"/>
            <a:ext cx="952500" cy="38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09700"/>
            <a:ext cx="11430000" cy="1714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352800"/>
            <a:ext cx="2743200" cy="2476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629025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413385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436245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4591050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481965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5105400"/>
            <a:ext cx="2438400" cy="571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6600" y="3352800"/>
            <a:ext cx="2743200" cy="2476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9000" y="3629025"/>
            <a:ext cx="285750" cy="228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413385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29000" y="4362450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29000" y="4591050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29000" y="4819650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29000" y="5105400"/>
            <a:ext cx="2438400" cy="5715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2200" y="3352800"/>
            <a:ext cx="2743200" cy="24765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600" y="4133850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24600" y="436245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4600" y="4591050"/>
            <a:ext cx="1143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24600" y="4819650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24600" y="5105400"/>
            <a:ext cx="2438400" cy="5715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67800" y="3352800"/>
            <a:ext cx="2743200" cy="24765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220200" y="3629025"/>
            <a:ext cx="285750" cy="2286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220200" y="4133850"/>
            <a:ext cx="1143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20200" y="4362450"/>
            <a:ext cx="114300" cy="1524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20200" y="4591050"/>
            <a:ext cx="11430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20200" y="4819650"/>
            <a:ext cx="114300" cy="1524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20200" y="5105400"/>
            <a:ext cx="2438400" cy="5715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Users Analysis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381000" y="952500"/>
            <a:ext cx="1143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Four primary user groups with distinct profiles and needs</a:t>
            </a:r>
            <a:endParaRPr lang="en-US" sz="1200" dirty="0"/>
          </a:p>
        </p:txBody>
      </p:sp>
      <p:sp>
        <p:nvSpPr>
          <p:cNvPr id="37" name="Text 2"/>
          <p:cNvSpPr/>
          <p:nvPr/>
        </p:nvSpPr>
        <p:spPr>
          <a:xfrm>
            <a:off x="876300" y="3505200"/>
            <a:ext cx="13315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Students</a:t>
            </a:r>
            <a:endParaRPr lang="en-US" sz="1500" dirty="0"/>
          </a:p>
        </p:txBody>
      </p:sp>
      <p:sp>
        <p:nvSpPr>
          <p:cNvPr id="38" name="Text 3"/>
          <p:cNvSpPr/>
          <p:nvPr/>
        </p:nvSpPr>
        <p:spPr>
          <a:xfrm>
            <a:off x="876300" y="3771900"/>
            <a:ext cx="13315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45,000 users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533400" y="41148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Age: 18-25 years</a:t>
            </a:r>
            <a:endParaRPr lang="en-US" sz="1050" dirty="0"/>
          </a:p>
        </p:txBody>
      </p:sp>
      <p:sp>
        <p:nvSpPr>
          <p:cNvPr id="40" name="Text 5"/>
          <p:cNvSpPr/>
          <p:nvPr/>
        </p:nvSpPr>
        <p:spPr>
          <a:xfrm>
            <a:off x="533400" y="43434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 technical proficiency</a:t>
            </a:r>
            <a:endParaRPr lang="en-US" sz="1050" dirty="0"/>
          </a:p>
        </p:txBody>
      </p:sp>
      <p:sp>
        <p:nvSpPr>
          <p:cNvPr id="41" name="Text 6"/>
          <p:cNvSpPr/>
          <p:nvPr/>
        </p:nvSpPr>
        <p:spPr>
          <a:xfrm>
            <a:off x="533400" y="45720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Daily usage during semester</a:t>
            </a:r>
            <a:endParaRPr lang="en-US" sz="1050" dirty="0"/>
          </a:p>
        </p:txBody>
      </p:sp>
      <p:sp>
        <p:nvSpPr>
          <p:cNvPr id="42" name="Text 7"/>
          <p:cNvSpPr/>
          <p:nvPr/>
        </p:nvSpPr>
        <p:spPr>
          <a:xfrm>
            <a:off x="533400" y="48006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70% mobile app usage</a:t>
            </a:r>
            <a:endParaRPr lang="en-US" sz="1050" dirty="0"/>
          </a:p>
        </p:txBody>
      </p:sp>
      <p:sp>
        <p:nvSpPr>
          <p:cNvPr id="43" name="Text 8"/>
          <p:cNvSpPr/>
          <p:nvPr/>
        </p:nvSpPr>
        <p:spPr>
          <a:xfrm>
            <a:off x="533400" y="5181600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Needs:</a:t>
            </a:r>
            <a:endParaRPr lang="en-US" sz="1050" dirty="0"/>
          </a:p>
        </p:txBody>
      </p:sp>
      <p:sp>
        <p:nvSpPr>
          <p:cNvPr id="44" name="Text 9"/>
          <p:cNvSpPr/>
          <p:nvPr/>
        </p:nvSpPr>
        <p:spPr>
          <a:xfrm>
            <a:off x="533400" y="5372100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 search, reservations, e-books, study rooms</a:t>
            </a:r>
            <a:endParaRPr lang="en-US" sz="900" dirty="0"/>
          </a:p>
        </p:txBody>
      </p:sp>
      <p:sp>
        <p:nvSpPr>
          <p:cNvPr id="45" name="Text 10"/>
          <p:cNvSpPr/>
          <p:nvPr/>
        </p:nvSpPr>
        <p:spPr>
          <a:xfrm>
            <a:off x="3829050" y="3505200"/>
            <a:ext cx="12042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Faculty</a:t>
            </a:r>
            <a:endParaRPr lang="en-US" sz="1500" dirty="0"/>
          </a:p>
        </p:txBody>
      </p:sp>
      <p:sp>
        <p:nvSpPr>
          <p:cNvPr id="46" name="Text 11"/>
          <p:cNvSpPr/>
          <p:nvPr/>
        </p:nvSpPr>
        <p:spPr>
          <a:xfrm>
            <a:off x="3829050" y="3771900"/>
            <a:ext cx="12042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3,000 users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3429000" y="41148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Age: 30-65 years</a:t>
            </a:r>
            <a:endParaRPr lang="en-US" sz="1050" dirty="0"/>
          </a:p>
        </p:txBody>
      </p:sp>
      <p:sp>
        <p:nvSpPr>
          <p:cNvPr id="48" name="Text 13"/>
          <p:cNvSpPr/>
          <p:nvPr/>
        </p:nvSpPr>
        <p:spPr>
          <a:xfrm>
            <a:off x="3429000" y="43434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Medium to high technical skills</a:t>
            </a:r>
            <a:endParaRPr lang="en-US" sz="1050" dirty="0"/>
          </a:p>
        </p:txBody>
      </p:sp>
      <p:sp>
        <p:nvSpPr>
          <p:cNvPr id="49" name="Text 14"/>
          <p:cNvSpPr/>
          <p:nvPr/>
        </p:nvSpPr>
        <p:spPr>
          <a:xfrm>
            <a:off x="3429000" y="4572000"/>
            <a:ext cx="2628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Weekly usage</a:t>
            </a:r>
            <a:endParaRPr lang="en-US" sz="1050" dirty="0"/>
          </a:p>
        </p:txBody>
      </p:sp>
      <p:sp>
        <p:nvSpPr>
          <p:cNvPr id="50" name="Text 15"/>
          <p:cNvSpPr/>
          <p:nvPr/>
        </p:nvSpPr>
        <p:spPr>
          <a:xfrm>
            <a:off x="3429000" y="48006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60% web portal usage</a:t>
            </a:r>
            <a:endParaRPr lang="en-US" sz="1050" dirty="0"/>
          </a:p>
        </p:txBody>
      </p:sp>
      <p:sp>
        <p:nvSpPr>
          <p:cNvPr id="51" name="Text 16"/>
          <p:cNvSpPr/>
          <p:nvPr/>
        </p:nvSpPr>
        <p:spPr>
          <a:xfrm>
            <a:off x="3429000" y="5181600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Needs:</a:t>
            </a:r>
            <a:endParaRPr lang="en-US" sz="1050" dirty="0"/>
          </a:p>
        </p:txBody>
      </p:sp>
      <p:sp>
        <p:nvSpPr>
          <p:cNvPr id="52" name="Text 17"/>
          <p:cNvSpPr/>
          <p:nvPr/>
        </p:nvSpPr>
        <p:spPr>
          <a:xfrm>
            <a:off x="3429000" y="5372100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Extended loans (8 weeks), higher limits (20 books)</a:t>
            </a:r>
            <a:endParaRPr lang="en-US" sz="900" dirty="0"/>
          </a:p>
        </p:txBody>
      </p:sp>
      <p:sp>
        <p:nvSpPr>
          <p:cNvPr id="53" name="Text 18"/>
          <p:cNvSpPr/>
          <p:nvPr/>
        </p:nvSpPr>
        <p:spPr>
          <a:xfrm>
            <a:off x="6438900" y="3505200"/>
            <a:ext cx="16094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Library Staff</a:t>
            </a:r>
            <a:endParaRPr lang="en-US" sz="1500" dirty="0"/>
          </a:p>
        </p:txBody>
      </p:sp>
      <p:sp>
        <p:nvSpPr>
          <p:cNvPr id="54" name="Text 19"/>
          <p:cNvSpPr/>
          <p:nvPr/>
        </p:nvSpPr>
        <p:spPr>
          <a:xfrm>
            <a:off x="6438900" y="3771900"/>
            <a:ext cx="16094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150 users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6324600" y="41148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Age: 25-60 years</a:t>
            </a:r>
            <a:endParaRPr lang="en-US" sz="1050" dirty="0"/>
          </a:p>
        </p:txBody>
      </p:sp>
      <p:sp>
        <p:nvSpPr>
          <p:cNvPr id="56" name="Text 21"/>
          <p:cNvSpPr/>
          <p:nvPr/>
        </p:nvSpPr>
        <p:spPr>
          <a:xfrm>
            <a:off x="6324600" y="43434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Medium technical proficiency</a:t>
            </a:r>
            <a:endParaRPr lang="en-US" sz="1050" dirty="0"/>
          </a:p>
        </p:txBody>
      </p:sp>
      <p:sp>
        <p:nvSpPr>
          <p:cNvPr id="57" name="Text 22"/>
          <p:cNvSpPr/>
          <p:nvPr/>
        </p:nvSpPr>
        <p:spPr>
          <a:xfrm>
            <a:off x="6324600" y="45720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Daily usage (full shift)</a:t>
            </a:r>
            <a:endParaRPr lang="en-US" sz="1050" dirty="0"/>
          </a:p>
        </p:txBody>
      </p:sp>
      <p:sp>
        <p:nvSpPr>
          <p:cNvPr id="58" name="Text 23"/>
          <p:cNvSpPr/>
          <p:nvPr/>
        </p:nvSpPr>
        <p:spPr>
          <a:xfrm>
            <a:off x="6324600" y="48006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Desktop app primary access</a:t>
            </a:r>
            <a:endParaRPr lang="en-US" sz="1050" dirty="0"/>
          </a:p>
        </p:txBody>
      </p:sp>
      <p:sp>
        <p:nvSpPr>
          <p:cNvPr id="59" name="Text 24"/>
          <p:cNvSpPr/>
          <p:nvPr/>
        </p:nvSpPr>
        <p:spPr>
          <a:xfrm>
            <a:off x="6324600" y="5181600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Needs:</a:t>
            </a:r>
            <a:endParaRPr lang="en-US" sz="1050" dirty="0"/>
          </a:p>
        </p:txBody>
      </p:sp>
      <p:sp>
        <p:nvSpPr>
          <p:cNvPr id="60" name="Text 25"/>
          <p:cNvSpPr/>
          <p:nvPr/>
        </p:nvSpPr>
        <p:spPr>
          <a:xfrm>
            <a:off x="6324600" y="5372100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 check-in/out, override rules, inventory tools</a:t>
            </a:r>
            <a:endParaRPr lang="en-US" sz="900" dirty="0"/>
          </a:p>
        </p:txBody>
      </p:sp>
      <p:sp>
        <p:nvSpPr>
          <p:cNvPr id="61" name="Text 26"/>
          <p:cNvSpPr/>
          <p:nvPr/>
        </p:nvSpPr>
        <p:spPr>
          <a:xfrm>
            <a:off x="9620250" y="3505200"/>
            <a:ext cx="18813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External Users</a:t>
            </a:r>
            <a:endParaRPr lang="en-US" sz="1500" dirty="0"/>
          </a:p>
        </p:txBody>
      </p:sp>
      <p:sp>
        <p:nvSpPr>
          <p:cNvPr id="62" name="Text 27"/>
          <p:cNvSpPr/>
          <p:nvPr/>
        </p:nvSpPr>
        <p:spPr>
          <a:xfrm>
            <a:off x="9620250" y="3771900"/>
            <a:ext cx="18813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2,000 users</a:t>
            </a:r>
            <a:endParaRPr lang="en-US" sz="1200" dirty="0"/>
          </a:p>
        </p:txBody>
      </p:sp>
      <p:sp>
        <p:nvSpPr>
          <p:cNvPr id="63" name="Text 28"/>
          <p:cNvSpPr/>
          <p:nvPr/>
        </p:nvSpPr>
        <p:spPr>
          <a:xfrm>
            <a:off x="9220200" y="41148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Alumni, community members</a:t>
            </a:r>
            <a:endParaRPr lang="en-US" sz="1050" dirty="0"/>
          </a:p>
        </p:txBody>
      </p:sp>
      <p:sp>
        <p:nvSpPr>
          <p:cNvPr id="64" name="Text 29"/>
          <p:cNvSpPr/>
          <p:nvPr/>
        </p:nvSpPr>
        <p:spPr>
          <a:xfrm>
            <a:off x="9220200" y="43434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Visiting researchers</a:t>
            </a:r>
            <a:endParaRPr lang="en-US" sz="1050" dirty="0"/>
          </a:p>
        </p:txBody>
      </p:sp>
      <p:sp>
        <p:nvSpPr>
          <p:cNvPr id="65" name="Text 30"/>
          <p:cNvSpPr/>
          <p:nvPr/>
        </p:nvSpPr>
        <p:spPr>
          <a:xfrm>
            <a:off x="9220200" y="45720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Limited privileges</a:t>
            </a:r>
            <a:endParaRPr lang="en-US" sz="1050" dirty="0"/>
          </a:p>
        </p:txBody>
      </p:sp>
      <p:sp>
        <p:nvSpPr>
          <p:cNvPr id="66" name="Text 31"/>
          <p:cNvSpPr/>
          <p:nvPr/>
        </p:nvSpPr>
        <p:spPr>
          <a:xfrm>
            <a:off x="9220200" y="48006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On-site access only</a:t>
            </a:r>
            <a:endParaRPr lang="en-US" sz="1050" dirty="0"/>
          </a:p>
        </p:txBody>
      </p:sp>
      <p:sp>
        <p:nvSpPr>
          <p:cNvPr id="67" name="Text 32"/>
          <p:cNvSpPr/>
          <p:nvPr/>
        </p:nvSpPr>
        <p:spPr>
          <a:xfrm>
            <a:off x="9220200" y="5181600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Needs:</a:t>
            </a:r>
            <a:endParaRPr lang="en-US" sz="1050" dirty="0"/>
          </a:p>
        </p:txBody>
      </p:sp>
      <p:sp>
        <p:nvSpPr>
          <p:cNvPr id="68" name="Text 33"/>
          <p:cNvSpPr/>
          <p:nvPr/>
        </p:nvSpPr>
        <p:spPr>
          <a:xfrm>
            <a:off x="9220200" y="5372100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Registration approval, shorter loans, on-site access</a:t>
            </a:r>
            <a:endParaRPr lang="en-US" sz="900" dirty="0"/>
          </a:p>
        </p:txBody>
      </p:sp>
      <p:sp>
        <p:nvSpPr>
          <p:cNvPr id="69" name="Text 34"/>
          <p:cNvSpPr/>
          <p:nvPr/>
        </p:nvSpPr>
        <p:spPr>
          <a:xfrm>
            <a:off x="11824990" y="586740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2/5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47675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38200"/>
            <a:ext cx="952500" cy="38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09700"/>
            <a:ext cx="3708350" cy="15430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5621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1647825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171700"/>
            <a:ext cx="5715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2400300"/>
            <a:ext cx="5715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2628900"/>
            <a:ext cx="5715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1750" y="1409700"/>
            <a:ext cx="3708350" cy="15430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4150" y="15621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2263" y="1647825"/>
            <a:ext cx="200025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94150" y="2171700"/>
            <a:ext cx="5715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4150" y="2400300"/>
            <a:ext cx="5715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94150" y="2628900"/>
            <a:ext cx="5715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02501" y="1409700"/>
            <a:ext cx="3708499" cy="15430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54901" y="156210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78726" y="1647825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4901" y="2171700"/>
            <a:ext cx="5715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4901" y="2400300"/>
            <a:ext cx="5715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4901" y="2628900"/>
            <a:ext cx="5715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1000" y="3105150"/>
            <a:ext cx="1777901" cy="20955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3400" y="3257550"/>
            <a:ext cx="476250" cy="4762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2938" y="3343275"/>
            <a:ext cx="257175" cy="3048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3400" y="4038600"/>
            <a:ext cx="5715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3400" y="4457700"/>
            <a:ext cx="5715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311301" y="3105150"/>
            <a:ext cx="1778050" cy="20955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63701" y="3257550"/>
            <a:ext cx="476250" cy="47625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601813" y="3343275"/>
            <a:ext cx="200025" cy="3048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63701" y="4191000"/>
            <a:ext cx="57150" cy="1524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463701" y="4419600"/>
            <a:ext cx="57150" cy="1524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241750" y="3105150"/>
            <a:ext cx="1778050" cy="20955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394150" y="3257550"/>
            <a:ext cx="476250" cy="47625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503688" y="3343275"/>
            <a:ext cx="257175" cy="3048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394150" y="4457700"/>
            <a:ext cx="57150" cy="1524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394150" y="4686300"/>
            <a:ext cx="57150" cy="1524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172200" y="3105150"/>
            <a:ext cx="1777901" cy="20955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324600" y="3257550"/>
            <a:ext cx="476250" cy="47625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419850" y="3343275"/>
            <a:ext cx="285750" cy="3048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324600" y="4305300"/>
            <a:ext cx="57150" cy="1524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324600" y="4724400"/>
            <a:ext cx="57150" cy="15240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102501" y="3105150"/>
            <a:ext cx="1778050" cy="2095500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4901" y="3257550"/>
            <a:ext cx="476250" cy="476250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378726" y="3343275"/>
            <a:ext cx="228600" cy="304800"/>
          </a:xfrm>
          <a:prstGeom prst="rect">
            <a:avLst/>
          </a:prstGeom>
        </p:spPr>
      </p:pic>
      <p:pic>
        <p:nvPicPr>
          <p:cNvPr id="48" name="Image 46" descr="preencoded.png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254901" y="4457700"/>
            <a:ext cx="57150" cy="152400"/>
          </a:xfrm>
          <a:prstGeom prst="rect">
            <a:avLst/>
          </a:prstGeom>
        </p:spPr>
      </p:pic>
      <p:pic>
        <p:nvPicPr>
          <p:cNvPr id="49" name="Image 47" descr="preencoded.png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254901" y="4876800"/>
            <a:ext cx="57150" cy="152400"/>
          </a:xfrm>
          <a:prstGeom prst="rect">
            <a:avLst/>
          </a:prstGeom>
        </p:spPr>
      </p:pic>
      <p:pic>
        <p:nvPicPr>
          <p:cNvPr id="50" name="Image 48" descr="preencoded.png">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0032950" y="3105150"/>
            <a:ext cx="1778050" cy="2095500"/>
          </a:xfrm>
          <a:prstGeom prst="rect">
            <a:avLst/>
          </a:prstGeom>
        </p:spPr>
      </p:pic>
      <p:pic>
        <p:nvPicPr>
          <p:cNvPr id="51" name="Image 49" descr="preencoded.png">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0185350" y="3257550"/>
            <a:ext cx="476250" cy="476250"/>
          </a:xfrm>
          <a:prstGeom prst="rect">
            <a:avLst/>
          </a:prstGeom>
        </p:spPr>
      </p:pic>
      <p:pic>
        <p:nvPicPr>
          <p:cNvPr id="52" name="Image 50" descr="preencoded.png">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0323463" y="3343275"/>
            <a:ext cx="200025" cy="304800"/>
          </a:xfrm>
          <a:prstGeom prst="rect">
            <a:avLst/>
          </a:prstGeom>
        </p:spPr>
      </p:pic>
      <p:pic>
        <p:nvPicPr>
          <p:cNvPr id="53" name="Image 51" descr="preencoded.png">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185350" y="4038600"/>
            <a:ext cx="57150" cy="152400"/>
          </a:xfrm>
          <a:prstGeom prst="rect">
            <a:avLst/>
          </a:prstGeom>
        </p:spPr>
      </p:pic>
      <p:pic>
        <p:nvPicPr>
          <p:cNvPr id="54" name="Image 52" descr="preencoded.png">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185350" y="4267200"/>
            <a:ext cx="57150" cy="152400"/>
          </a:xfrm>
          <a:prstGeom prst="rect">
            <a:avLst/>
          </a:prstGeom>
        </p:spPr>
      </p:pic>
      <p:sp>
        <p:nvSpPr>
          <p:cNvPr id="5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System Functions</a:t>
            </a:r>
            <a:endParaRPr lang="en-US" sz="2700" dirty="0"/>
          </a:p>
        </p:txBody>
      </p:sp>
      <p:sp>
        <p:nvSpPr>
          <p:cNvPr id="56" name="Text 1"/>
          <p:cNvSpPr/>
          <p:nvPr/>
        </p:nvSpPr>
        <p:spPr>
          <a:xfrm>
            <a:off x="381000" y="952500"/>
            <a:ext cx="1143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Nine key functional areas powering library operations</a:t>
            </a:r>
            <a:endParaRPr lang="en-US" sz="1200" dirty="0"/>
          </a:p>
        </p:txBody>
      </p:sp>
      <p:sp>
        <p:nvSpPr>
          <p:cNvPr id="57" name="Text 2"/>
          <p:cNvSpPr/>
          <p:nvPr/>
        </p:nvSpPr>
        <p:spPr>
          <a:xfrm>
            <a:off x="1123950" y="1562100"/>
            <a:ext cx="21166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Management</a:t>
            </a:r>
            <a:endParaRPr lang="en-US" sz="1350" dirty="0"/>
          </a:p>
        </p:txBody>
      </p:sp>
      <p:sp>
        <p:nvSpPr>
          <p:cNvPr id="58" name="Text 3"/>
          <p:cNvSpPr/>
          <p:nvPr/>
        </p:nvSpPr>
        <p:spPr>
          <a:xfrm>
            <a:off x="1123950" y="1828800"/>
            <a:ext cx="211669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Registration &amp; Authentication</a:t>
            </a:r>
            <a:endParaRPr lang="en-US" sz="900" dirty="0"/>
          </a:p>
        </p:txBody>
      </p:sp>
      <p:sp>
        <p:nvSpPr>
          <p:cNvPr id="59" name="Text 4"/>
          <p:cNvSpPr/>
          <p:nvPr/>
        </p:nvSpPr>
        <p:spPr>
          <a:xfrm>
            <a:off x="476250" y="2152650"/>
            <a:ext cx="3594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SSO via university ID</a:t>
            </a:r>
            <a:endParaRPr lang="en-US" sz="1050" dirty="0"/>
          </a:p>
        </p:txBody>
      </p:sp>
      <p:sp>
        <p:nvSpPr>
          <p:cNvPr id="60" name="Text 5"/>
          <p:cNvSpPr/>
          <p:nvPr/>
        </p:nvSpPr>
        <p:spPr>
          <a:xfrm>
            <a:off x="476250" y="2381250"/>
            <a:ext cx="4312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Two-factor authentication</a:t>
            </a:r>
            <a:endParaRPr lang="en-US" sz="1050" dirty="0"/>
          </a:p>
        </p:txBody>
      </p:sp>
      <p:sp>
        <p:nvSpPr>
          <p:cNvPr id="61" name="Text 6"/>
          <p:cNvSpPr/>
          <p:nvPr/>
        </p:nvSpPr>
        <p:spPr>
          <a:xfrm>
            <a:off x="476250" y="2609850"/>
            <a:ext cx="4312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profile management</a:t>
            </a:r>
            <a:endParaRPr lang="en-US" sz="1050" dirty="0"/>
          </a:p>
        </p:txBody>
      </p:sp>
      <p:sp>
        <p:nvSpPr>
          <p:cNvPr id="62" name="Text 7"/>
          <p:cNvSpPr/>
          <p:nvPr/>
        </p:nvSpPr>
        <p:spPr>
          <a:xfrm>
            <a:off x="4984700" y="1562100"/>
            <a:ext cx="27582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Catalogue Management</a:t>
            </a:r>
            <a:endParaRPr lang="en-US" sz="1350" dirty="0"/>
          </a:p>
        </p:txBody>
      </p:sp>
      <p:sp>
        <p:nvSpPr>
          <p:cNvPr id="63" name="Text 8"/>
          <p:cNvSpPr/>
          <p:nvPr/>
        </p:nvSpPr>
        <p:spPr>
          <a:xfrm>
            <a:off x="4984700" y="1828800"/>
            <a:ext cx="275820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Book Search &amp; Discovery</a:t>
            </a:r>
            <a:endParaRPr lang="en-US" sz="900" dirty="0"/>
          </a:p>
        </p:txBody>
      </p:sp>
      <p:sp>
        <p:nvSpPr>
          <p:cNvPr id="64" name="Text 9"/>
          <p:cNvSpPr/>
          <p:nvPr/>
        </p:nvSpPr>
        <p:spPr>
          <a:xfrm>
            <a:off x="4337000" y="2152650"/>
            <a:ext cx="4312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search options</a:t>
            </a:r>
            <a:endParaRPr lang="en-US" sz="1050" dirty="0"/>
          </a:p>
        </p:txBody>
      </p:sp>
      <p:sp>
        <p:nvSpPr>
          <p:cNvPr id="65" name="Text 10"/>
          <p:cNvSpPr/>
          <p:nvPr/>
        </p:nvSpPr>
        <p:spPr>
          <a:xfrm>
            <a:off x="4337000" y="2381250"/>
            <a:ext cx="4312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Browse by classification</a:t>
            </a:r>
            <a:endParaRPr lang="en-US" sz="1050" dirty="0"/>
          </a:p>
        </p:txBody>
      </p:sp>
      <p:sp>
        <p:nvSpPr>
          <p:cNvPr id="66" name="Text 11"/>
          <p:cNvSpPr/>
          <p:nvPr/>
        </p:nvSpPr>
        <p:spPr>
          <a:xfrm>
            <a:off x="4337000" y="2609850"/>
            <a:ext cx="4312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Staff catalogue administration</a:t>
            </a:r>
            <a:endParaRPr lang="en-US" sz="1050" dirty="0"/>
          </a:p>
        </p:txBody>
      </p:sp>
      <p:sp>
        <p:nvSpPr>
          <p:cNvPr id="67" name="Text 12"/>
          <p:cNvSpPr/>
          <p:nvPr/>
        </p:nvSpPr>
        <p:spPr>
          <a:xfrm>
            <a:off x="8845451" y="1562100"/>
            <a:ext cx="24535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Circulation Functions</a:t>
            </a:r>
            <a:endParaRPr lang="en-US" sz="1350" dirty="0"/>
          </a:p>
        </p:txBody>
      </p:sp>
      <p:sp>
        <p:nvSpPr>
          <p:cNvPr id="68" name="Text 13"/>
          <p:cNvSpPr/>
          <p:nvPr/>
        </p:nvSpPr>
        <p:spPr>
          <a:xfrm>
            <a:off x="8845451" y="1828800"/>
            <a:ext cx="2453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Borrowing &amp; Returning</a:t>
            </a:r>
            <a:endParaRPr lang="en-US" sz="900" dirty="0"/>
          </a:p>
        </p:txBody>
      </p:sp>
      <p:sp>
        <p:nvSpPr>
          <p:cNvPr id="69" name="Text 14"/>
          <p:cNvSpPr/>
          <p:nvPr/>
        </p:nvSpPr>
        <p:spPr>
          <a:xfrm>
            <a:off x="8197751" y="2152650"/>
            <a:ext cx="431303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Check-out/in processes</a:t>
            </a:r>
            <a:endParaRPr lang="en-US" sz="1050" dirty="0"/>
          </a:p>
        </p:txBody>
      </p:sp>
      <p:sp>
        <p:nvSpPr>
          <p:cNvPr id="70" name="Text 15"/>
          <p:cNvSpPr/>
          <p:nvPr/>
        </p:nvSpPr>
        <p:spPr>
          <a:xfrm>
            <a:off x="8197751" y="2381250"/>
            <a:ext cx="35941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Reservation system</a:t>
            </a:r>
            <a:endParaRPr lang="en-US" sz="1050" dirty="0"/>
          </a:p>
        </p:txBody>
      </p:sp>
      <p:sp>
        <p:nvSpPr>
          <p:cNvPr id="71" name="Text 16"/>
          <p:cNvSpPr/>
          <p:nvPr/>
        </p:nvSpPr>
        <p:spPr>
          <a:xfrm>
            <a:off x="8197751" y="2609850"/>
            <a:ext cx="35941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Overnight loans</a:t>
            </a:r>
            <a:endParaRPr lang="en-US" sz="1050" dirty="0"/>
          </a:p>
        </p:txBody>
      </p:sp>
      <p:sp>
        <p:nvSpPr>
          <p:cNvPr id="72" name="Text 17"/>
          <p:cNvSpPr/>
          <p:nvPr/>
        </p:nvSpPr>
        <p:spPr>
          <a:xfrm>
            <a:off x="1123950" y="3257550"/>
            <a:ext cx="126191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Fine Management</a:t>
            </a:r>
            <a:endParaRPr lang="en-US" sz="1350" dirty="0"/>
          </a:p>
        </p:txBody>
      </p:sp>
      <p:sp>
        <p:nvSpPr>
          <p:cNvPr id="73" name="Text 18"/>
          <p:cNvSpPr/>
          <p:nvPr/>
        </p:nvSpPr>
        <p:spPr>
          <a:xfrm>
            <a:off x="1123950" y="3790950"/>
            <a:ext cx="151429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Fines &amp; Payments</a:t>
            </a:r>
            <a:endParaRPr lang="en-US" sz="900" dirty="0"/>
          </a:p>
        </p:txBody>
      </p:sp>
      <p:sp>
        <p:nvSpPr>
          <p:cNvPr id="74" name="Text 19"/>
          <p:cNvSpPr/>
          <p:nvPr/>
        </p:nvSpPr>
        <p:spPr>
          <a:xfrm>
            <a:off x="476250" y="4019550"/>
            <a:ext cx="166360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£0.50 per day overdue</a:t>
            </a:r>
            <a:endParaRPr lang="en-US" sz="1050" dirty="0"/>
          </a:p>
        </p:txBody>
      </p:sp>
      <p:sp>
        <p:nvSpPr>
          <p:cNvPr id="75" name="Text 20"/>
          <p:cNvSpPr/>
          <p:nvPr/>
        </p:nvSpPr>
        <p:spPr>
          <a:xfrm>
            <a:off x="476250" y="4438650"/>
            <a:ext cx="19963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Payment methods</a:t>
            </a:r>
            <a:endParaRPr lang="en-US" sz="1050" dirty="0"/>
          </a:p>
        </p:txBody>
      </p:sp>
      <p:sp>
        <p:nvSpPr>
          <p:cNvPr id="76" name="Text 21"/>
          <p:cNvSpPr/>
          <p:nvPr/>
        </p:nvSpPr>
        <p:spPr>
          <a:xfrm>
            <a:off x="3054251" y="3257550"/>
            <a:ext cx="882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 Library</a:t>
            </a:r>
            <a:endParaRPr lang="en-US" sz="1350" dirty="0"/>
          </a:p>
        </p:txBody>
      </p:sp>
      <p:sp>
        <p:nvSpPr>
          <p:cNvPr id="77" name="Text 22"/>
          <p:cNvSpPr/>
          <p:nvPr/>
        </p:nvSpPr>
        <p:spPr>
          <a:xfrm>
            <a:off x="3054251" y="3790950"/>
            <a:ext cx="88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E-books &amp; Journals</a:t>
            </a:r>
            <a:endParaRPr lang="en-US" sz="900" dirty="0"/>
          </a:p>
        </p:txBody>
      </p:sp>
      <p:sp>
        <p:nvSpPr>
          <p:cNvPr id="78" name="Text 23"/>
          <p:cNvSpPr/>
          <p:nvPr/>
        </p:nvSpPr>
        <p:spPr>
          <a:xfrm>
            <a:off x="2406551" y="4171950"/>
            <a:ext cx="199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50,000 e-book titles</a:t>
            </a:r>
            <a:endParaRPr lang="en-US" sz="1050" dirty="0"/>
          </a:p>
        </p:txBody>
      </p:sp>
      <p:sp>
        <p:nvSpPr>
          <p:cNvPr id="79" name="Text 24"/>
          <p:cNvSpPr/>
          <p:nvPr/>
        </p:nvSpPr>
        <p:spPr>
          <a:xfrm>
            <a:off x="2406551" y="4400550"/>
            <a:ext cx="1663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10,000+ academic journals</a:t>
            </a:r>
            <a:endParaRPr lang="en-US" sz="1050" dirty="0"/>
          </a:p>
        </p:txBody>
      </p:sp>
      <p:sp>
        <p:nvSpPr>
          <p:cNvPr id="80" name="Text 25"/>
          <p:cNvSpPr/>
          <p:nvPr/>
        </p:nvSpPr>
        <p:spPr>
          <a:xfrm>
            <a:off x="4984700" y="3257550"/>
            <a:ext cx="8827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Study Room Booking</a:t>
            </a:r>
            <a:endParaRPr lang="en-US" sz="1350" dirty="0"/>
          </a:p>
        </p:txBody>
      </p:sp>
      <p:sp>
        <p:nvSpPr>
          <p:cNvPr id="81" name="Text 26"/>
          <p:cNvSpPr/>
          <p:nvPr/>
        </p:nvSpPr>
        <p:spPr>
          <a:xfrm>
            <a:off x="4984700" y="4057650"/>
            <a:ext cx="88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Room Reservation</a:t>
            </a:r>
            <a:endParaRPr lang="en-US" sz="900" dirty="0"/>
          </a:p>
        </p:txBody>
      </p:sp>
      <p:sp>
        <p:nvSpPr>
          <p:cNvPr id="82" name="Text 27"/>
          <p:cNvSpPr/>
          <p:nvPr/>
        </p:nvSpPr>
        <p:spPr>
          <a:xfrm>
            <a:off x="4337000" y="4438650"/>
            <a:ext cx="199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1-4 hour slots</a:t>
            </a:r>
            <a:endParaRPr lang="en-US" sz="1050" dirty="0"/>
          </a:p>
        </p:txBody>
      </p:sp>
      <p:sp>
        <p:nvSpPr>
          <p:cNvPr id="83" name="Text 28"/>
          <p:cNvSpPr/>
          <p:nvPr/>
        </p:nvSpPr>
        <p:spPr>
          <a:xfrm>
            <a:off x="4337000" y="4667250"/>
            <a:ext cx="199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Equipment filtering</a:t>
            </a:r>
            <a:endParaRPr lang="en-US" sz="1050" dirty="0"/>
          </a:p>
        </p:txBody>
      </p:sp>
      <p:sp>
        <p:nvSpPr>
          <p:cNvPr id="84" name="Text 29"/>
          <p:cNvSpPr/>
          <p:nvPr/>
        </p:nvSpPr>
        <p:spPr>
          <a:xfrm>
            <a:off x="6915150" y="3257550"/>
            <a:ext cx="88255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Inter-Library Loan</a:t>
            </a:r>
            <a:endParaRPr lang="en-US" sz="1350" dirty="0"/>
          </a:p>
        </p:txBody>
      </p:sp>
      <p:sp>
        <p:nvSpPr>
          <p:cNvPr id="85" name="Text 30"/>
          <p:cNvSpPr/>
          <p:nvPr/>
        </p:nvSpPr>
        <p:spPr>
          <a:xfrm>
            <a:off x="6915150" y="4057650"/>
            <a:ext cx="105906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ILL Requests</a:t>
            </a:r>
            <a:endParaRPr lang="en-US" sz="900" dirty="0"/>
          </a:p>
        </p:txBody>
      </p:sp>
      <p:sp>
        <p:nvSpPr>
          <p:cNvPr id="86" name="Text 31"/>
          <p:cNvSpPr/>
          <p:nvPr/>
        </p:nvSpPr>
        <p:spPr>
          <a:xfrm>
            <a:off x="6267450" y="4286250"/>
            <a:ext cx="166360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Partner library access</a:t>
            </a:r>
            <a:endParaRPr lang="en-US" sz="1050" dirty="0"/>
          </a:p>
        </p:txBody>
      </p:sp>
      <p:sp>
        <p:nvSpPr>
          <p:cNvPr id="87" name="Text 32"/>
          <p:cNvSpPr/>
          <p:nvPr/>
        </p:nvSpPr>
        <p:spPr>
          <a:xfrm>
            <a:off x="6267450" y="4705350"/>
            <a:ext cx="19963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Tracking system</a:t>
            </a:r>
            <a:endParaRPr lang="en-US" sz="1050" dirty="0"/>
          </a:p>
        </p:txBody>
      </p:sp>
      <p:sp>
        <p:nvSpPr>
          <p:cNvPr id="88" name="Text 33"/>
          <p:cNvSpPr/>
          <p:nvPr/>
        </p:nvSpPr>
        <p:spPr>
          <a:xfrm>
            <a:off x="8845451" y="3257550"/>
            <a:ext cx="9589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Reporting &amp; Analytics</a:t>
            </a:r>
            <a:endParaRPr lang="en-US" sz="1350" dirty="0"/>
          </a:p>
        </p:txBody>
      </p:sp>
      <p:sp>
        <p:nvSpPr>
          <p:cNvPr id="89" name="Text 34"/>
          <p:cNvSpPr/>
          <p:nvPr/>
        </p:nvSpPr>
        <p:spPr>
          <a:xfrm>
            <a:off x="8845451" y="4057650"/>
            <a:ext cx="95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Monitoring</a:t>
            </a:r>
            <a:endParaRPr lang="en-US" sz="900" dirty="0"/>
          </a:p>
        </p:txBody>
      </p:sp>
      <p:sp>
        <p:nvSpPr>
          <p:cNvPr id="90" name="Text 35"/>
          <p:cNvSpPr/>
          <p:nvPr/>
        </p:nvSpPr>
        <p:spPr>
          <a:xfrm>
            <a:off x="8197751" y="4438650"/>
            <a:ext cx="1663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activity reports</a:t>
            </a:r>
            <a:endParaRPr lang="en-US" sz="1050" dirty="0"/>
          </a:p>
        </p:txBody>
      </p:sp>
      <p:sp>
        <p:nvSpPr>
          <p:cNvPr id="91" name="Text 36"/>
          <p:cNvSpPr/>
          <p:nvPr/>
        </p:nvSpPr>
        <p:spPr>
          <a:xfrm>
            <a:off x="8197751" y="4857750"/>
            <a:ext cx="199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Inventory status</a:t>
            </a:r>
            <a:endParaRPr lang="en-US" sz="1050" dirty="0"/>
          </a:p>
        </p:txBody>
      </p:sp>
      <p:sp>
        <p:nvSpPr>
          <p:cNvPr id="92" name="Text 37"/>
          <p:cNvSpPr/>
          <p:nvPr/>
        </p:nvSpPr>
        <p:spPr>
          <a:xfrm>
            <a:off x="10775900" y="3257550"/>
            <a:ext cx="11270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Notification System</a:t>
            </a:r>
            <a:endParaRPr lang="en-US" sz="1350" dirty="0"/>
          </a:p>
        </p:txBody>
      </p:sp>
      <p:sp>
        <p:nvSpPr>
          <p:cNvPr id="93" name="Text 38"/>
          <p:cNvSpPr/>
          <p:nvPr/>
        </p:nvSpPr>
        <p:spPr>
          <a:xfrm>
            <a:off x="10775900" y="3790950"/>
            <a:ext cx="135249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Alerts</a:t>
            </a:r>
            <a:endParaRPr lang="en-US" sz="900" dirty="0"/>
          </a:p>
        </p:txBody>
      </p:sp>
      <p:sp>
        <p:nvSpPr>
          <p:cNvPr id="94" name="Text 39"/>
          <p:cNvSpPr/>
          <p:nvPr/>
        </p:nvSpPr>
        <p:spPr>
          <a:xfrm>
            <a:off x="10128200" y="4019550"/>
            <a:ext cx="199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Due date reminders</a:t>
            </a:r>
            <a:endParaRPr lang="en-US" sz="1050" dirty="0"/>
          </a:p>
        </p:txBody>
      </p:sp>
      <p:sp>
        <p:nvSpPr>
          <p:cNvPr id="95" name="Text 40"/>
          <p:cNvSpPr/>
          <p:nvPr/>
        </p:nvSpPr>
        <p:spPr>
          <a:xfrm>
            <a:off x="10128200" y="4248150"/>
            <a:ext cx="199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Multiple channels</a:t>
            </a:r>
            <a:endParaRPr lang="en-US" sz="1050" dirty="0"/>
          </a:p>
        </p:txBody>
      </p:sp>
      <p:sp>
        <p:nvSpPr>
          <p:cNvPr id="96" name="Text 41"/>
          <p:cNvSpPr/>
          <p:nvPr/>
        </p:nvSpPr>
        <p:spPr>
          <a:xfrm>
            <a:off x="11824990" y="523875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3/5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67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508635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467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38200"/>
            <a:ext cx="952500" cy="38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09700"/>
            <a:ext cx="5600700" cy="2838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6002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38" y="1685925"/>
            <a:ext cx="257175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22669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28003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1051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6385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1409700"/>
            <a:ext cx="5600700" cy="28384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160020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4625" y="1685925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22669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25717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28765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31813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" y="4476750"/>
            <a:ext cx="5600700" cy="26098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500" y="4667250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6750" y="4752975"/>
            <a:ext cx="285750" cy="3048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700" y="53340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" y="58674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7700" y="61722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" y="67056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10300" y="4476750"/>
            <a:ext cx="5600700" cy="26098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00800" y="4667250"/>
            <a:ext cx="476250" cy="47625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96050" y="4752975"/>
            <a:ext cx="285750" cy="3048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77000" y="5334000"/>
            <a:ext cx="152400" cy="1524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77000" y="563880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77000" y="594360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477000" y="6248400"/>
            <a:ext cx="152400" cy="1524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Constraints &amp; Requirements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381000" y="952500"/>
            <a:ext cx="1143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performance, security, usability, and legal constraints</a:t>
            </a:r>
            <a:endParaRPr lang="en-US" sz="1200" dirty="0"/>
          </a:p>
        </p:txBody>
      </p:sp>
      <p:sp>
        <p:nvSpPr>
          <p:cNvPr id="37" name="Text 2"/>
          <p:cNvSpPr/>
          <p:nvPr/>
        </p:nvSpPr>
        <p:spPr>
          <a:xfrm>
            <a:off x="1200150" y="1600200"/>
            <a:ext cx="40012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Performance Constraints</a:t>
            </a:r>
            <a:endParaRPr lang="en-US" sz="1500" dirty="0"/>
          </a:p>
        </p:txBody>
      </p:sp>
      <p:sp>
        <p:nvSpPr>
          <p:cNvPr id="38" name="Text 3"/>
          <p:cNvSpPr/>
          <p:nvPr/>
        </p:nvSpPr>
        <p:spPr>
          <a:xfrm>
            <a:off x="1200150" y="1866900"/>
            <a:ext cx="400121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performance and scalability requirements</a:t>
            </a:r>
            <a:endParaRPr lang="en-US" sz="1050" dirty="0"/>
          </a:p>
        </p:txBody>
      </p:sp>
      <p:sp>
        <p:nvSpPr>
          <p:cNvPr id="39" name="Text 4"/>
          <p:cNvSpPr/>
          <p:nvPr/>
        </p:nvSpPr>
        <p:spPr>
          <a:xfrm>
            <a:off x="876300" y="222885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Uptime: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99.9% during academic year (Sep-May), 99% during summer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876300" y="2762250"/>
            <a:ext cx="48170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Response time: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Search queries &lt; 2s, check-out &lt; 5s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876300" y="306705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Throughput: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Support 5,000 concurrent users, 500 transactions/minute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876300" y="360045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Scalability: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Scale to 100,000 users without architecture redesign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7029450" y="1600200"/>
            <a:ext cx="39683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Security Constraints</a:t>
            </a:r>
            <a:endParaRPr lang="en-US" sz="1500" dirty="0"/>
          </a:p>
        </p:txBody>
      </p:sp>
      <p:sp>
        <p:nvSpPr>
          <p:cNvPr id="44" name="Text 9"/>
          <p:cNvSpPr/>
          <p:nvPr/>
        </p:nvSpPr>
        <p:spPr>
          <a:xfrm>
            <a:off x="7029450" y="1866900"/>
            <a:ext cx="396835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Authentication, authorization and data protection</a:t>
            </a:r>
            <a:endParaRPr lang="en-US" sz="1050" dirty="0"/>
          </a:p>
        </p:txBody>
      </p:sp>
      <p:sp>
        <p:nvSpPr>
          <p:cNvPr id="45" name="Text 10"/>
          <p:cNvSpPr/>
          <p:nvPr/>
        </p:nvSpPr>
        <p:spPr>
          <a:xfrm>
            <a:off x="6705600" y="2228850"/>
            <a:ext cx="54930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Authentication: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RBAC with 5 levels, SSO, two-factor for staff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6705600" y="2533650"/>
            <a:ext cx="5605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 policy: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Min 12 characters, complexity requirements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6705600" y="2838450"/>
            <a:ext cx="567892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protection: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AES-256 encryption at rest, TLS 1.3 in transit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6705600" y="3143250"/>
            <a:ext cx="58946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Audit &amp; compliance: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All actions logged, quarterly security audits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1200150" y="4667250"/>
            <a:ext cx="37960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Usability Constraints</a:t>
            </a:r>
            <a:endParaRPr lang="en-US" sz="1500" dirty="0"/>
          </a:p>
        </p:txBody>
      </p:sp>
      <p:sp>
        <p:nvSpPr>
          <p:cNvPr id="50" name="Text 15"/>
          <p:cNvSpPr/>
          <p:nvPr/>
        </p:nvSpPr>
        <p:spPr>
          <a:xfrm>
            <a:off x="1200150" y="4933950"/>
            <a:ext cx="37960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Accessibility and user experience requirements</a:t>
            </a:r>
            <a:endParaRPr lang="en-US" sz="1050" dirty="0"/>
          </a:p>
        </p:txBody>
      </p:sp>
      <p:sp>
        <p:nvSpPr>
          <p:cNvPr id="51" name="Text 16"/>
          <p:cNvSpPr/>
          <p:nvPr/>
        </p:nvSpPr>
        <p:spPr>
          <a:xfrm>
            <a:off x="876300" y="529590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Accessibility: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WCAG 2.1 Level AA compliance, screen reader support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876300" y="5829300"/>
            <a:ext cx="54885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UI/UX: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Responsive design (320px-4K), consistent navigation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876300" y="613410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Browser support: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Chrome, Firefox, Safari, Edge (latest 2 versions)</a:t>
            </a:r>
            <a:endParaRPr lang="en-US" sz="1200" dirty="0"/>
          </a:p>
        </p:txBody>
      </p:sp>
      <p:sp>
        <p:nvSpPr>
          <p:cNvPr id="54" name="Text 19"/>
          <p:cNvSpPr/>
          <p:nvPr/>
        </p:nvSpPr>
        <p:spPr>
          <a:xfrm>
            <a:off x="876300" y="6667500"/>
            <a:ext cx="52986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Learnability: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Basic tasks within 5 minutes without training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7029450" y="4667250"/>
            <a:ext cx="403961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Legal &amp; Regulatory Constraints</a:t>
            </a:r>
            <a:endParaRPr lang="en-US" sz="1500" dirty="0"/>
          </a:p>
        </p:txBody>
      </p:sp>
      <p:sp>
        <p:nvSpPr>
          <p:cNvPr id="56" name="Text 21"/>
          <p:cNvSpPr/>
          <p:nvPr/>
        </p:nvSpPr>
        <p:spPr>
          <a:xfrm>
            <a:off x="7029450" y="4933950"/>
            <a:ext cx="403961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Compliance and legal requirements</a:t>
            </a:r>
            <a:endParaRPr lang="en-US" sz="1050" dirty="0"/>
          </a:p>
        </p:txBody>
      </p:sp>
      <p:sp>
        <p:nvSpPr>
          <p:cNvPr id="57" name="Text 22"/>
          <p:cNvSpPr/>
          <p:nvPr/>
        </p:nvSpPr>
        <p:spPr>
          <a:xfrm>
            <a:off x="6705600" y="5295900"/>
            <a:ext cx="53351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Copyright: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Digital content served under publisher licenses</a:t>
            </a:r>
            <a:endParaRPr lang="en-US" sz="1200" dirty="0"/>
          </a:p>
        </p:txBody>
      </p:sp>
      <p:sp>
        <p:nvSpPr>
          <p:cNvPr id="58" name="Text 23"/>
          <p:cNvSpPr/>
          <p:nvPr/>
        </p:nvSpPr>
        <p:spPr>
          <a:xfrm>
            <a:off x="6705600" y="5600700"/>
            <a:ext cx="58910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Protection: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UK GDPR compliance, Data Protection Act 2018</a:t>
            </a:r>
            <a:endParaRPr lang="en-US" sz="1200" dirty="0"/>
          </a:p>
        </p:txBody>
      </p:sp>
      <p:sp>
        <p:nvSpPr>
          <p:cNvPr id="59" name="Text 24"/>
          <p:cNvSpPr/>
          <p:nvPr/>
        </p:nvSpPr>
        <p:spPr>
          <a:xfrm>
            <a:off x="6705600" y="5905500"/>
            <a:ext cx="39563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Accessibility: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Equality Act 2010 compliance</a:t>
            </a:r>
            <a:endParaRPr lang="en-US" sz="1200" dirty="0"/>
          </a:p>
        </p:txBody>
      </p:sp>
      <p:sp>
        <p:nvSpPr>
          <p:cNvPr id="60" name="Text 25"/>
          <p:cNvSpPr/>
          <p:nvPr/>
        </p:nvSpPr>
        <p:spPr>
          <a:xfrm>
            <a:off x="6705600" y="621030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Records Management: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Retention schedules, secure disposal of data</a:t>
            </a:r>
            <a:endParaRPr lang="en-US" sz="1200" dirty="0"/>
          </a:p>
        </p:txBody>
      </p:sp>
      <p:sp>
        <p:nvSpPr>
          <p:cNvPr id="61" name="Text 26"/>
          <p:cNvSpPr/>
          <p:nvPr/>
        </p:nvSpPr>
        <p:spPr>
          <a:xfrm>
            <a:off x="11824990" y="712470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4/5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47675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38200"/>
            <a:ext cx="952500" cy="38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333500"/>
            <a:ext cx="3657600" cy="419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514475"/>
            <a:ext cx="200025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247900"/>
            <a:ext cx="776734" cy="258961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295525"/>
            <a:ext cx="142875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4434" y="2247900"/>
            <a:ext cx="763637" cy="258961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8734" y="2295525"/>
            <a:ext cx="104775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4271" y="2247900"/>
            <a:ext cx="1160413" cy="25896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8571" y="2295525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2583061"/>
            <a:ext cx="751731" cy="258961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2630686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9431" y="2583061"/>
            <a:ext cx="1261021" cy="258961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3731" y="2630686"/>
            <a:ext cx="1143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36652" y="2583061"/>
            <a:ext cx="713184" cy="258961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50952" y="2630686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500" y="2918222"/>
            <a:ext cx="953095" cy="258961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2965847"/>
            <a:ext cx="85725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00795" y="2918222"/>
            <a:ext cx="1007269" cy="258961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15095" y="2965847"/>
            <a:ext cx="85725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84264" y="2918222"/>
            <a:ext cx="735806" cy="258961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500" y="3253383"/>
            <a:ext cx="1271588" cy="258961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00" y="3301008"/>
            <a:ext cx="142875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19288" y="3253383"/>
            <a:ext cx="1284238" cy="258961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33588" y="3301008"/>
            <a:ext cx="13335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500" y="3588544"/>
            <a:ext cx="1427857" cy="258961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5800" y="3636169"/>
            <a:ext cx="104775" cy="1524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75557" y="3588544"/>
            <a:ext cx="591592" cy="258961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189857" y="3636169"/>
            <a:ext cx="114300" cy="1524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71500" y="3923705"/>
            <a:ext cx="1270397" cy="258961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85800" y="3971330"/>
            <a:ext cx="104775" cy="1524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18097" y="3923705"/>
            <a:ext cx="1083022" cy="258961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032397" y="3971330"/>
            <a:ext cx="85725" cy="1524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33400" y="4335066"/>
            <a:ext cx="3352800" cy="8001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33400" y="4601766"/>
            <a:ext cx="114300" cy="1524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33400" y="4792266"/>
            <a:ext cx="114300" cy="1524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33400" y="4982766"/>
            <a:ext cx="114300" cy="1524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267200" y="1333500"/>
            <a:ext cx="3657600" cy="41910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419600" y="1514475"/>
            <a:ext cx="228600" cy="2286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19600" y="1905000"/>
            <a:ext cx="3333750" cy="190500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419600" y="3924300"/>
            <a:ext cx="1638300" cy="914400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134100" y="3924300"/>
            <a:ext cx="1638300" cy="914400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419600" y="4953000"/>
            <a:ext cx="3352800" cy="419100"/>
          </a:xfrm>
          <a:prstGeom prst="rect">
            <a:avLst/>
          </a:prstGeom>
        </p:spPr>
      </p:pic>
      <p:pic>
        <p:nvPicPr>
          <p:cNvPr id="48" name="Image 46" descr="preencoded.png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153400" y="1333500"/>
            <a:ext cx="3657600" cy="4191000"/>
          </a:xfrm>
          <a:prstGeom prst="rect">
            <a:avLst/>
          </a:prstGeom>
        </p:spPr>
      </p:pic>
      <p:pic>
        <p:nvPicPr>
          <p:cNvPr id="49" name="Image 47" descr="preencoded.png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305800" y="1514475"/>
            <a:ext cx="228600" cy="228600"/>
          </a:xfrm>
          <a:prstGeom prst="rect">
            <a:avLst/>
          </a:prstGeom>
        </p:spPr>
      </p:pic>
      <p:pic>
        <p:nvPicPr>
          <p:cNvPr id="50" name="Image 48" descr="preencoded.png">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305800" y="2133600"/>
            <a:ext cx="114300" cy="152400"/>
          </a:xfrm>
          <a:prstGeom prst="rect">
            <a:avLst/>
          </a:prstGeom>
        </p:spPr>
      </p:pic>
      <p:pic>
        <p:nvPicPr>
          <p:cNvPr id="51" name="Image 49" descr="preencoded.png">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305800" y="2324100"/>
            <a:ext cx="114300" cy="152400"/>
          </a:xfrm>
          <a:prstGeom prst="rect">
            <a:avLst/>
          </a:prstGeom>
        </p:spPr>
      </p:pic>
      <p:pic>
        <p:nvPicPr>
          <p:cNvPr id="52" name="Image 50" descr="preencoded.png">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305800" y="2514600"/>
            <a:ext cx="114300" cy="152400"/>
          </a:xfrm>
          <a:prstGeom prst="rect">
            <a:avLst/>
          </a:prstGeom>
        </p:spPr>
      </p:pic>
      <p:pic>
        <p:nvPicPr>
          <p:cNvPr id="53" name="Image 51" descr="preencoded.png">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305800" y="2705100"/>
            <a:ext cx="114300" cy="152400"/>
          </a:xfrm>
          <a:prstGeom prst="rect">
            <a:avLst/>
          </a:prstGeom>
        </p:spPr>
      </p:pic>
      <p:sp>
        <p:nvSpPr>
          <p:cNvPr id="54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spc="-54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Architecture &amp; Requirements</a:t>
            </a:r>
            <a:endParaRPr lang="en-US" sz="2700" dirty="0"/>
          </a:p>
        </p:txBody>
      </p:sp>
      <p:sp>
        <p:nvSpPr>
          <p:cNvPr id="55" name="Text 1"/>
          <p:cNvSpPr/>
          <p:nvPr/>
        </p:nvSpPr>
        <p:spPr>
          <a:xfrm>
            <a:off x="381000" y="952500"/>
            <a:ext cx="1371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database design with PostgreSQL implementation and comprehensive data management strategies</a:t>
            </a:r>
            <a:endParaRPr lang="en-US" sz="1200" dirty="0"/>
          </a:p>
        </p:txBody>
      </p:sp>
      <p:sp>
        <p:nvSpPr>
          <p:cNvPr id="56" name="Text 2"/>
          <p:cNvSpPr/>
          <p:nvPr/>
        </p:nvSpPr>
        <p:spPr>
          <a:xfrm>
            <a:off x="847725" y="1504950"/>
            <a:ext cx="23447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Data Entities</a:t>
            </a:r>
            <a:endParaRPr lang="en-US" sz="1500" dirty="0"/>
          </a:p>
        </p:txBody>
      </p:sp>
      <p:sp>
        <p:nvSpPr>
          <p:cNvPr id="57" name="Text 3"/>
          <p:cNvSpPr/>
          <p:nvPr/>
        </p:nvSpPr>
        <p:spPr>
          <a:xfrm>
            <a:off x="533400" y="1905000"/>
            <a:ext cx="40233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core database entities with 3NF normalization</a:t>
            </a:r>
            <a:endParaRPr lang="en-US" sz="1050" dirty="0"/>
          </a:p>
        </p:txBody>
      </p:sp>
      <p:sp>
        <p:nvSpPr>
          <p:cNvPr id="58" name="Text 4"/>
          <p:cNvSpPr/>
          <p:nvPr/>
        </p:nvSpPr>
        <p:spPr>
          <a:xfrm>
            <a:off x="866775" y="2247900"/>
            <a:ext cx="776734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USER</a:t>
            </a:r>
            <a:endParaRPr lang="en-US" sz="960" dirty="0"/>
          </a:p>
        </p:txBody>
      </p:sp>
      <p:sp>
        <p:nvSpPr>
          <p:cNvPr id="59" name="Text 5"/>
          <p:cNvSpPr/>
          <p:nvPr/>
        </p:nvSpPr>
        <p:spPr>
          <a:xfrm>
            <a:off x="1681609" y="2247900"/>
            <a:ext cx="763637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BOOK</a:t>
            </a:r>
            <a:endParaRPr lang="en-US" sz="960" dirty="0"/>
          </a:p>
        </p:txBody>
      </p:sp>
      <p:sp>
        <p:nvSpPr>
          <p:cNvPr id="60" name="Text 6"/>
          <p:cNvSpPr/>
          <p:nvPr/>
        </p:nvSpPr>
        <p:spPr>
          <a:xfrm>
            <a:off x="2530971" y="2247900"/>
            <a:ext cx="1392495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BOOK_COPY</a:t>
            </a:r>
            <a:endParaRPr lang="en-US" sz="960" dirty="0"/>
          </a:p>
        </p:txBody>
      </p:sp>
      <p:sp>
        <p:nvSpPr>
          <p:cNvPr id="61" name="Text 7"/>
          <p:cNvSpPr/>
          <p:nvPr/>
        </p:nvSpPr>
        <p:spPr>
          <a:xfrm>
            <a:off x="838200" y="2583061"/>
            <a:ext cx="751731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LOAN</a:t>
            </a:r>
            <a:endParaRPr lang="en-US" sz="960" dirty="0"/>
          </a:p>
        </p:txBody>
      </p:sp>
      <p:sp>
        <p:nvSpPr>
          <p:cNvPr id="62" name="Text 8"/>
          <p:cNvSpPr/>
          <p:nvPr/>
        </p:nvSpPr>
        <p:spPr>
          <a:xfrm>
            <a:off x="1666131" y="2583061"/>
            <a:ext cx="1513225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RESERVATION</a:t>
            </a:r>
            <a:endParaRPr lang="en-US" sz="960" dirty="0"/>
          </a:p>
        </p:txBody>
      </p:sp>
      <p:sp>
        <p:nvSpPr>
          <p:cNvPr id="63" name="Text 9"/>
          <p:cNvSpPr/>
          <p:nvPr/>
        </p:nvSpPr>
        <p:spPr>
          <a:xfrm>
            <a:off x="3022402" y="2583061"/>
            <a:ext cx="855821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FINE</a:t>
            </a:r>
            <a:endParaRPr lang="en-US" sz="960" dirty="0"/>
          </a:p>
        </p:txBody>
      </p:sp>
      <p:sp>
        <p:nvSpPr>
          <p:cNvPr id="64" name="Text 10"/>
          <p:cNvSpPr/>
          <p:nvPr/>
        </p:nvSpPr>
        <p:spPr>
          <a:xfrm>
            <a:off x="809625" y="2918222"/>
            <a:ext cx="1143714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PAYMENT</a:t>
            </a:r>
            <a:endParaRPr lang="en-US" sz="960" dirty="0"/>
          </a:p>
        </p:txBody>
      </p:sp>
      <p:sp>
        <p:nvSpPr>
          <p:cNvPr id="65" name="Text 11"/>
          <p:cNvSpPr/>
          <p:nvPr/>
        </p:nvSpPr>
        <p:spPr>
          <a:xfrm>
            <a:off x="1838920" y="2918222"/>
            <a:ext cx="1208723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LOCATION</a:t>
            </a:r>
            <a:endParaRPr lang="en-US" sz="960" dirty="0"/>
          </a:p>
        </p:txBody>
      </p:sp>
      <p:sp>
        <p:nvSpPr>
          <p:cNvPr id="66" name="Text 12"/>
          <p:cNvSpPr/>
          <p:nvPr/>
        </p:nvSpPr>
        <p:spPr>
          <a:xfrm>
            <a:off x="2836664" y="2918222"/>
            <a:ext cx="882968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EBOOK</a:t>
            </a:r>
            <a:endParaRPr lang="en-US" sz="960" dirty="0"/>
          </a:p>
        </p:txBody>
      </p:sp>
      <p:sp>
        <p:nvSpPr>
          <p:cNvPr id="67" name="Text 13"/>
          <p:cNvSpPr/>
          <p:nvPr/>
        </p:nvSpPr>
        <p:spPr>
          <a:xfrm>
            <a:off x="866775" y="3253383"/>
            <a:ext cx="1525905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EBOOK_LOAN</a:t>
            </a:r>
            <a:endParaRPr lang="en-US" sz="960" dirty="0"/>
          </a:p>
        </p:txBody>
      </p:sp>
      <p:sp>
        <p:nvSpPr>
          <p:cNvPr id="68" name="Text 14"/>
          <p:cNvSpPr/>
          <p:nvPr/>
        </p:nvSpPr>
        <p:spPr>
          <a:xfrm>
            <a:off x="2205038" y="3253383"/>
            <a:ext cx="1541085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STUDY_ROOM</a:t>
            </a:r>
            <a:endParaRPr lang="en-US" sz="960" dirty="0"/>
          </a:p>
        </p:txBody>
      </p:sp>
      <p:sp>
        <p:nvSpPr>
          <p:cNvPr id="69" name="Text 15"/>
          <p:cNvSpPr/>
          <p:nvPr/>
        </p:nvSpPr>
        <p:spPr>
          <a:xfrm>
            <a:off x="828675" y="3588544"/>
            <a:ext cx="1713428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ROOM_BOOKING</a:t>
            </a:r>
            <a:endParaRPr lang="en-US" sz="960" dirty="0"/>
          </a:p>
        </p:txBody>
      </p:sp>
      <p:sp>
        <p:nvSpPr>
          <p:cNvPr id="70" name="Text 16"/>
          <p:cNvSpPr/>
          <p:nvPr/>
        </p:nvSpPr>
        <p:spPr>
          <a:xfrm>
            <a:off x="2342257" y="3588544"/>
            <a:ext cx="591592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ILL</a:t>
            </a:r>
            <a:endParaRPr lang="en-US" sz="960" dirty="0"/>
          </a:p>
        </p:txBody>
      </p:sp>
      <p:sp>
        <p:nvSpPr>
          <p:cNvPr id="71" name="Text 17"/>
          <p:cNvSpPr/>
          <p:nvPr/>
        </p:nvSpPr>
        <p:spPr>
          <a:xfrm>
            <a:off x="828675" y="3923705"/>
            <a:ext cx="1524476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NOTIFICATION</a:t>
            </a:r>
            <a:endParaRPr lang="en-US" sz="960" dirty="0"/>
          </a:p>
        </p:txBody>
      </p:sp>
      <p:sp>
        <p:nvSpPr>
          <p:cNvPr id="72" name="Text 18"/>
          <p:cNvSpPr/>
          <p:nvPr/>
        </p:nvSpPr>
        <p:spPr>
          <a:xfrm>
            <a:off x="2156222" y="3923705"/>
            <a:ext cx="1299627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96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AUDIT_LOG</a:t>
            </a:r>
            <a:endParaRPr lang="en-US" sz="960" dirty="0"/>
          </a:p>
        </p:txBody>
      </p:sp>
      <p:sp>
        <p:nvSpPr>
          <p:cNvPr id="73" name="Text 19"/>
          <p:cNvSpPr/>
          <p:nvPr/>
        </p:nvSpPr>
        <p:spPr>
          <a:xfrm>
            <a:off x="533400" y="4411266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Database Design:</a:t>
            </a:r>
            <a:endParaRPr lang="en-US" sz="1050" dirty="0"/>
          </a:p>
        </p:txBody>
      </p:sp>
      <p:sp>
        <p:nvSpPr>
          <p:cNvPr id="74" name="Text 20"/>
          <p:cNvSpPr/>
          <p:nvPr/>
        </p:nvSpPr>
        <p:spPr>
          <a:xfrm>
            <a:off x="533400" y="4601766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3NF normalized with selective denormalization</a:t>
            </a:r>
            <a:endParaRPr lang="en-US" sz="900" dirty="0"/>
          </a:p>
        </p:txBody>
      </p:sp>
      <p:sp>
        <p:nvSpPr>
          <p:cNvPr id="75" name="Text 21"/>
          <p:cNvSpPr/>
          <p:nvPr/>
        </p:nvSpPr>
        <p:spPr>
          <a:xfrm>
            <a:off x="533400" y="4792266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GIN indexes for full-text search</a:t>
            </a:r>
            <a:endParaRPr lang="en-US" sz="900" dirty="0"/>
          </a:p>
        </p:txBody>
      </p:sp>
      <p:sp>
        <p:nvSpPr>
          <p:cNvPr id="76" name="Text 22"/>
          <p:cNvSpPr/>
          <p:nvPr/>
        </p:nvSpPr>
        <p:spPr>
          <a:xfrm>
            <a:off x="533400" y="4982766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Partitioned tables for performance</a:t>
            </a:r>
            <a:endParaRPr lang="en-US" sz="900" dirty="0"/>
          </a:p>
        </p:txBody>
      </p:sp>
      <p:sp>
        <p:nvSpPr>
          <p:cNvPr id="77" name="Text 23"/>
          <p:cNvSpPr/>
          <p:nvPr/>
        </p:nvSpPr>
        <p:spPr>
          <a:xfrm>
            <a:off x="4762500" y="1504950"/>
            <a:ext cx="29012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Storage Requirements</a:t>
            </a:r>
            <a:endParaRPr lang="en-US" sz="1500" dirty="0"/>
          </a:p>
        </p:txBody>
      </p:sp>
      <p:sp>
        <p:nvSpPr>
          <p:cNvPr id="78" name="Text 24"/>
          <p:cNvSpPr/>
          <p:nvPr/>
        </p:nvSpPr>
        <p:spPr>
          <a:xfrm>
            <a:off x="4495800" y="4000500"/>
            <a:ext cx="1485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Database</a:t>
            </a:r>
            <a:endParaRPr lang="en-US" sz="1050" dirty="0"/>
          </a:p>
        </p:txBody>
      </p:sp>
      <p:sp>
        <p:nvSpPr>
          <p:cNvPr id="79" name="Text 25"/>
          <p:cNvSpPr/>
          <p:nvPr/>
        </p:nvSpPr>
        <p:spPr>
          <a:xfrm>
            <a:off x="4495800" y="4191000"/>
            <a:ext cx="1783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Initial: 50GB</a:t>
            </a:r>
            <a:endParaRPr lang="en-US" sz="1050" dirty="0"/>
          </a:p>
        </p:txBody>
      </p:sp>
      <p:sp>
        <p:nvSpPr>
          <p:cNvPr id="80" name="Text 26"/>
          <p:cNvSpPr/>
          <p:nvPr/>
        </p:nvSpPr>
        <p:spPr>
          <a:xfrm>
            <a:off x="4495800" y="4381500"/>
            <a:ext cx="1783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Growth: 10GB/year</a:t>
            </a:r>
            <a:endParaRPr lang="en-US" sz="1050" dirty="0"/>
          </a:p>
        </p:txBody>
      </p:sp>
      <p:sp>
        <p:nvSpPr>
          <p:cNvPr id="81" name="Text 27"/>
          <p:cNvSpPr/>
          <p:nvPr/>
        </p:nvSpPr>
        <p:spPr>
          <a:xfrm>
            <a:off x="4495800" y="4572000"/>
            <a:ext cx="1783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5-year: 200GB</a:t>
            </a:r>
            <a:endParaRPr lang="en-US" sz="1050" dirty="0"/>
          </a:p>
        </p:txBody>
      </p:sp>
      <p:sp>
        <p:nvSpPr>
          <p:cNvPr id="82" name="Text 28"/>
          <p:cNvSpPr/>
          <p:nvPr/>
        </p:nvSpPr>
        <p:spPr>
          <a:xfrm>
            <a:off x="6210300" y="4000500"/>
            <a:ext cx="1783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 Storage</a:t>
            </a:r>
            <a:endParaRPr lang="en-US" sz="1050" dirty="0"/>
          </a:p>
        </p:txBody>
      </p:sp>
      <p:sp>
        <p:nvSpPr>
          <p:cNvPr id="83" name="Text 29"/>
          <p:cNvSpPr/>
          <p:nvPr/>
        </p:nvSpPr>
        <p:spPr>
          <a:xfrm>
            <a:off x="6210300" y="4191000"/>
            <a:ext cx="1783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Initial: 500GB</a:t>
            </a:r>
            <a:endParaRPr lang="en-US" sz="1050" dirty="0"/>
          </a:p>
        </p:txBody>
      </p:sp>
      <p:sp>
        <p:nvSpPr>
          <p:cNvPr id="84" name="Text 30"/>
          <p:cNvSpPr/>
          <p:nvPr/>
        </p:nvSpPr>
        <p:spPr>
          <a:xfrm>
            <a:off x="6210300" y="4381500"/>
            <a:ext cx="1783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Growth: 100GB/year</a:t>
            </a:r>
            <a:endParaRPr lang="en-US" sz="1050" dirty="0"/>
          </a:p>
        </p:txBody>
      </p:sp>
      <p:sp>
        <p:nvSpPr>
          <p:cNvPr id="85" name="Text 31"/>
          <p:cNvSpPr/>
          <p:nvPr/>
        </p:nvSpPr>
        <p:spPr>
          <a:xfrm>
            <a:off x="6210300" y="4572000"/>
            <a:ext cx="1783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5-year: 1TB</a:t>
            </a:r>
            <a:endParaRPr lang="en-US" sz="1050" dirty="0"/>
          </a:p>
        </p:txBody>
      </p:sp>
      <p:sp>
        <p:nvSpPr>
          <p:cNvPr id="86" name="Text 32"/>
          <p:cNvSpPr/>
          <p:nvPr/>
        </p:nvSpPr>
        <p:spPr>
          <a:xfrm>
            <a:off x="4419600" y="5029200"/>
            <a:ext cx="40233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Network Requirements:</a:t>
            </a:r>
            <a:endParaRPr lang="en-US" sz="1050" dirty="0"/>
          </a:p>
        </p:txBody>
      </p:sp>
      <p:sp>
        <p:nvSpPr>
          <p:cNvPr id="87" name="Text 33"/>
          <p:cNvSpPr/>
          <p:nvPr/>
        </p:nvSpPr>
        <p:spPr>
          <a:xfrm>
            <a:off x="4419600" y="5219700"/>
            <a:ext cx="40233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Bandwidth: 100 Mbps (min), 1 Gbps (recommended)</a:t>
            </a:r>
            <a:endParaRPr lang="en-US" sz="900" dirty="0"/>
          </a:p>
        </p:txBody>
      </p:sp>
      <p:sp>
        <p:nvSpPr>
          <p:cNvPr id="88" name="Text 34"/>
          <p:cNvSpPr/>
          <p:nvPr/>
        </p:nvSpPr>
        <p:spPr>
          <a:xfrm>
            <a:off x="8648700" y="1504950"/>
            <a:ext cx="25449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Backup &amp; Migration</a:t>
            </a:r>
            <a:endParaRPr lang="en-US" sz="1500" dirty="0"/>
          </a:p>
        </p:txBody>
      </p:sp>
      <p:sp>
        <p:nvSpPr>
          <p:cNvPr id="89" name="Text 35"/>
          <p:cNvSpPr/>
          <p:nvPr/>
        </p:nvSpPr>
        <p:spPr>
          <a:xfrm>
            <a:off x="8305800" y="1905000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Backup Strategy</a:t>
            </a:r>
            <a:endParaRPr lang="en-US" sz="1050" dirty="0"/>
          </a:p>
        </p:txBody>
      </p:sp>
      <p:sp>
        <p:nvSpPr>
          <p:cNvPr id="90" name="Text 36"/>
          <p:cNvSpPr/>
          <p:nvPr/>
        </p:nvSpPr>
        <p:spPr>
          <a:xfrm>
            <a:off x="8305800" y="2133600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Hot backup (real-time replication)</a:t>
            </a:r>
            <a:endParaRPr lang="en-US" sz="900" dirty="0"/>
          </a:p>
        </p:txBody>
      </p:sp>
      <p:sp>
        <p:nvSpPr>
          <p:cNvPr id="91" name="Text 37"/>
          <p:cNvSpPr/>
          <p:nvPr/>
        </p:nvSpPr>
        <p:spPr>
          <a:xfrm>
            <a:off x="8305800" y="2324100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Warm backup (daily full backup)</a:t>
            </a:r>
            <a:endParaRPr lang="en-US" sz="900" dirty="0"/>
          </a:p>
        </p:txBody>
      </p:sp>
      <p:sp>
        <p:nvSpPr>
          <p:cNvPr id="92" name="Text 38"/>
          <p:cNvSpPr/>
          <p:nvPr/>
        </p:nvSpPr>
        <p:spPr>
          <a:xfrm>
            <a:off x="8305800" y="2514600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Cold backup (weekly to tape/cloud)</a:t>
            </a:r>
            <a:endParaRPr lang="en-US" sz="900" dirty="0"/>
          </a:p>
        </p:txBody>
      </p:sp>
      <p:sp>
        <p:nvSpPr>
          <p:cNvPr id="93" name="Text 39"/>
          <p:cNvSpPr/>
          <p:nvPr/>
        </p:nvSpPr>
        <p:spPr>
          <a:xfrm>
            <a:off x="8305800" y="2705100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Recovery Time Objective: 4 hours</a:t>
            </a:r>
            <a:endParaRPr lang="en-US" sz="900" dirty="0"/>
          </a:p>
        </p:txBody>
      </p:sp>
      <p:sp>
        <p:nvSpPr>
          <p:cNvPr id="94" name="Text 40"/>
          <p:cNvSpPr/>
          <p:nvPr/>
        </p:nvSpPr>
        <p:spPr>
          <a:xfrm>
            <a:off x="8305800" y="2971800"/>
            <a:ext cx="3352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Migration Strategy</a:t>
            </a:r>
            <a:endParaRPr lang="en-US" sz="1050" dirty="0"/>
          </a:p>
        </p:txBody>
      </p:sp>
      <p:sp>
        <p:nvSpPr>
          <p:cNvPr id="95" name="Text 41"/>
          <p:cNvSpPr/>
          <p:nvPr/>
        </p:nvSpPr>
        <p:spPr>
          <a:xfrm>
            <a:off x="8115300" y="3200400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</a:t>
            </a:r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Export data from legacy system</a:t>
            </a:r>
            <a:endParaRPr lang="en-US" sz="900" dirty="0"/>
          </a:p>
        </p:txBody>
      </p:sp>
      <p:sp>
        <p:nvSpPr>
          <p:cNvPr id="96" name="Text 42"/>
          <p:cNvSpPr/>
          <p:nvPr/>
        </p:nvSpPr>
        <p:spPr>
          <a:xfrm>
            <a:off x="8115300" y="3390900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</a:t>
            </a:r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Data cleaning and validation</a:t>
            </a:r>
            <a:endParaRPr lang="en-US" sz="900" dirty="0"/>
          </a:p>
        </p:txBody>
      </p:sp>
      <p:sp>
        <p:nvSpPr>
          <p:cNvPr id="97" name="Text 43"/>
          <p:cNvSpPr/>
          <p:nvPr/>
        </p:nvSpPr>
        <p:spPr>
          <a:xfrm>
            <a:off x="8115300" y="3581400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</a:t>
            </a:r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Transform to new schema</a:t>
            </a:r>
            <a:endParaRPr lang="en-US" sz="900" dirty="0"/>
          </a:p>
        </p:txBody>
      </p:sp>
      <p:sp>
        <p:nvSpPr>
          <p:cNvPr id="98" name="Text 44"/>
          <p:cNvSpPr/>
          <p:nvPr/>
        </p:nvSpPr>
        <p:spPr>
          <a:xfrm>
            <a:off x="8115300" y="3771900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</a:t>
            </a:r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Load into staging database</a:t>
            </a:r>
            <a:endParaRPr lang="en-US" sz="900" dirty="0"/>
          </a:p>
        </p:txBody>
      </p:sp>
      <p:sp>
        <p:nvSpPr>
          <p:cNvPr id="99" name="Text 45"/>
          <p:cNvSpPr/>
          <p:nvPr/>
        </p:nvSpPr>
        <p:spPr>
          <a:xfrm>
            <a:off x="8115300" y="3962400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</a:t>
            </a:r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Validate data integrity</a:t>
            </a:r>
            <a:endParaRPr lang="en-US" sz="900" dirty="0"/>
          </a:p>
        </p:txBody>
      </p:sp>
      <p:sp>
        <p:nvSpPr>
          <p:cNvPr id="100" name="Text 46"/>
          <p:cNvSpPr/>
          <p:nvPr/>
        </p:nvSpPr>
        <p:spPr>
          <a:xfrm>
            <a:off x="8115300" y="4152900"/>
            <a:ext cx="42519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F59E0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</a:t>
            </a:r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Cutover to production</a:t>
            </a:r>
            <a:endParaRPr lang="en-US" sz="900" dirty="0"/>
          </a:p>
        </p:txBody>
      </p:sp>
      <p:sp>
        <p:nvSpPr>
          <p:cNvPr id="101" name="Text 47"/>
          <p:cNvSpPr/>
          <p:nvPr/>
        </p:nvSpPr>
        <p:spPr>
          <a:xfrm>
            <a:off x="11824990" y="5562600"/>
            <a:ext cx="2575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5/5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2025-11-20T12:49:30Z</dcterms:created>
  <dcterms:modified xsi:type="dcterms:W3CDTF">2025-11-20T12:49:30Z</dcterms:modified>
</cp:coreProperties>
</file>